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Raleway ExtraBold"/>
      <p:bold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928E2CD-1DAA-4EE6-B652-81F483A6F1E4}">
  <a:tblStyle styleId="{8928E2CD-1DAA-4EE6-B652-81F483A6F1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5.xml"/><Relationship Id="rId22" Type="http://schemas.openxmlformats.org/officeDocument/2006/relationships/font" Target="fonts/Lato-italic.fntdata"/><Relationship Id="rId10" Type="http://schemas.openxmlformats.org/officeDocument/2006/relationships/slide" Target="slides/slide4.xml"/><Relationship Id="rId21" Type="http://schemas.openxmlformats.org/officeDocument/2006/relationships/font" Target="fonts/La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RalewayExtraBold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alewayExtra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github.com/Lunarkikes/CSE-111-Project-Chester-Tim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https://github.com/Lunarkikes/CSE-111-Project-Chester-Tim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655e80001f_0_85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655e80001f_0_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a8f1bb69b6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a8f1bb69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https://github.com/Lunarkikes/CSE-111-Project-Chester-Tim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pp.diagrams.net/?page-id=R2lEEEUBdFMjLlhIrx00&amp;scale=auto#G1ZN0oq1jXTrRntD78k-wFGBsiPsFBPCJP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424650" y="1898300"/>
            <a:ext cx="3842400" cy="16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500">
                <a:latin typeface="Raleway ExtraBold"/>
                <a:ea typeface="Raleway ExtraBold"/>
                <a:cs typeface="Raleway ExtraBold"/>
                <a:sym typeface="Raleway ExtraBold"/>
              </a:rPr>
              <a:t>CarFAQs</a:t>
            </a:r>
            <a:endParaRPr b="0" sz="4500">
              <a:latin typeface="Raleway ExtraBold"/>
              <a:ea typeface="Raleway ExtraBold"/>
              <a:cs typeface="Raleway ExtraBold"/>
              <a:sym typeface="Raleway Extra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chemeClr val="accent1"/>
                </a:solidFill>
              </a:rPr>
              <a:t>CSE111 Database Systems | Fall 2022</a:t>
            </a:r>
            <a:endParaRPr sz="33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1146750" y="3711800"/>
            <a:ext cx="3120300" cy="4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Chester Merino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Tim Chan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267050" y="1308200"/>
            <a:ext cx="4267351" cy="2844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85725" rotWithShape="0" algn="bl" dir="2640000" dist="85725">
              <a:srgbClr val="000000">
                <a:alpha val="50000"/>
              </a:srgbClr>
            </a:outerShdw>
          </a:effectLst>
        </p:spPr>
      </p:pic>
      <p:pic>
        <p:nvPicPr>
          <p:cNvPr id="89" name="Google Shape;89;p13"/>
          <p:cNvPicPr preferRelativeResize="0"/>
          <p:nvPr/>
        </p:nvPicPr>
        <p:blipFill rotWithShape="1">
          <a:blip r:embed="rId4">
            <a:alphaModFix/>
          </a:blip>
          <a:srcRect b="10788" l="5245" r="5388" t="8637"/>
          <a:stretch/>
        </p:blipFill>
        <p:spPr>
          <a:xfrm rot="83976">
            <a:off x="6663857" y="2005660"/>
            <a:ext cx="1217273" cy="552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Specifications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29450" y="1853850"/>
            <a:ext cx="7688700" cy="17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Allows user to search dealership database for: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Cars in inventory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Sold cars’ sales history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Cars undergoing/need repair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Maintenance records for customer’s cars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User can search cars or records by:</a:t>
            </a:r>
            <a:endParaRPr/>
          </a:p>
        </p:txBody>
      </p:sp>
      <p:graphicFrame>
        <p:nvGraphicFramePr>
          <p:cNvPr id="96" name="Google Shape;96;p14"/>
          <p:cNvGraphicFramePr/>
          <p:nvPr/>
        </p:nvGraphicFramePr>
        <p:xfrm>
          <a:off x="952500" y="3483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{8928E2CD-1DAA-4EE6-B652-81F483A6F1E4}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VIN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Year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Make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Model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Color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Trim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Invoice number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Service record number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Date serviced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Date sold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Lato"/>
                        <a:buChar char="●"/>
                      </a:pPr>
                      <a:r>
                        <a:rPr lang="en" sz="1300">
                          <a:solidFill>
                            <a:schemeClr val="accen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Repair(s) needed or done</a:t>
                      </a:r>
                      <a:endParaRPr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4304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Use-case Diagram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1926475"/>
            <a:ext cx="5019000" cy="29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Use-case Scenario 1: Customer purchases car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Customer wants specific type of car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Salesperson searches inventory matching specs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Customer and Salesperson complete paperwork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Customer purchases car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Use-case Scenario 2: Customer needs repairs done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Customer brings car in and requests service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Mechanic fills out repair work order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Mechanic(s) service car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Service requires use of parts or equipment (optional)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Mechanic completes service</a:t>
            </a:r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3624" y="554038"/>
            <a:ext cx="3319375" cy="451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E/R Diagram</a:t>
            </a:r>
            <a:endParaRPr/>
          </a:p>
        </p:txBody>
      </p:sp>
      <p:pic>
        <p:nvPicPr>
          <p:cNvPr id="109" name="Google Shape;109;p1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001" y="742796"/>
            <a:ext cx="8635997" cy="4146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1775" y="498075"/>
            <a:ext cx="5474924" cy="708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 Tables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730000" y="1318650"/>
            <a:ext cx="66246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Description &amp; Implementation</a:t>
            </a:r>
            <a:endParaRPr/>
          </a:p>
        </p:txBody>
      </p:sp>
      <p:sp>
        <p:nvSpPr>
          <p:cNvPr id="121" name="Google Shape;121;p18"/>
          <p:cNvSpPr txBox="1"/>
          <p:nvPr/>
        </p:nvSpPr>
        <p:spPr>
          <a:xfrm>
            <a:off x="1214850" y="1880075"/>
            <a:ext cx="6714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Lato"/>
                <a:ea typeface="Lato"/>
                <a:cs typeface="Lato"/>
                <a:sym typeface="Lato"/>
              </a:rPr>
              <a:t>Web Application: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 b="31721" l="0" r="0" t="0"/>
          <a:stretch/>
        </p:blipFill>
        <p:spPr>
          <a:xfrm>
            <a:off x="607425" y="3057725"/>
            <a:ext cx="7929149" cy="2085775"/>
          </a:xfrm>
          <a:prstGeom prst="rect">
            <a:avLst/>
          </a:prstGeom>
          <a:noFill/>
          <a:ln>
            <a:noFill/>
          </a:ln>
          <a:effectLst>
            <a:outerShdw blurRad="271463" rotWithShape="0" algn="bl" dir="7020000" dist="85725">
              <a:srgbClr val="000000">
                <a:alpha val="50000"/>
              </a:srgbClr>
            </a:outerShdw>
          </a:effectLst>
        </p:spPr>
      </p:pic>
      <p:sp>
        <p:nvSpPr>
          <p:cNvPr id="123" name="Google Shape;123;p18"/>
          <p:cNvSpPr txBox="1"/>
          <p:nvPr/>
        </p:nvSpPr>
        <p:spPr>
          <a:xfrm>
            <a:off x="1214850" y="2226425"/>
            <a:ext cx="4045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Python’s Flask framework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Connects frontend/backend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Jinja2 template engine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3989425" y="2226425"/>
            <a:ext cx="5098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Flask-SQLAlchemy library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Translates Python classes to relational databases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Converts function calls to SQL statements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730000" y="1318650"/>
            <a:ext cx="2544600" cy="31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88"/>
              <a:t>Thanks</a:t>
            </a:r>
            <a:endParaRPr sz="3888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155"/>
              <a:t>see</a:t>
            </a:r>
            <a:r>
              <a:rPr b="0" lang="en" sz="1155"/>
              <a:t> demo</a:t>
            </a:r>
            <a:endParaRPr b="0" sz="1155"/>
          </a:p>
        </p:txBody>
      </p:sp>
      <p:pic>
        <p:nvPicPr>
          <p:cNvPr descr="Black and white upward shot of Golden Gate Bridge" id="130" name="Google Shape;130;p19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